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64" r:id="rId9"/>
    <p:sldId id="265" r:id="rId10"/>
    <p:sldId id="261" r:id="rId11"/>
    <p:sldId id="262" r:id="rId12"/>
    <p:sldId id="263" r:id="rId13"/>
    <p:sldId id="274" r:id="rId14"/>
    <p:sldId id="266" r:id="rId15"/>
    <p:sldId id="267" r:id="rId16"/>
    <p:sldId id="268" r:id="rId17"/>
    <p:sldId id="269" r:id="rId18"/>
    <p:sldId id="271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ice" initials="J" lastIdx="1" clrIdx="0">
    <p:extLst>
      <p:ext uri="{19B8F6BF-5375-455C-9EA6-DF929625EA0E}">
        <p15:presenceInfo xmlns:p15="http://schemas.microsoft.com/office/powerpoint/2012/main" userId="Jani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>
        <p:scale>
          <a:sx n="72" d="100"/>
          <a:sy n="72" d="100"/>
        </p:scale>
        <p:origin x="54" y="-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1-13T16:26:38.841" idx="1">
    <p:pos x="3765" y="298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B2FA-3634-495C-8157-96B455297EE9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0E70F-A742-4872-AAF6-4EE95397B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Controllability:  able t be controlled or managed</a:t>
            </a:r>
          </a:p>
          <a:p>
            <a:r>
              <a:rPr lang="en-US" dirty="0"/>
              <a:t>Predictability:  behaving or occurring in the way expected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0E70F-A742-4872-AAF6-4EE95397B2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95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Adaptation – the act or process of changing to better suit a situation</a:t>
            </a:r>
          </a:p>
          <a:p>
            <a:r>
              <a:rPr lang="en-US" dirty="0"/>
              <a:t>Assimilation – the process of taking in and fully understanding information or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0E70F-A742-4872-AAF6-4EE95397B2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04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Adaptation:  The act or process of changing to better suit a situation</a:t>
            </a:r>
          </a:p>
          <a:p>
            <a:r>
              <a:rPr lang="en-US" dirty="0"/>
              <a:t>Assimilation:  The process of taking in and fully understanding information or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0E70F-A742-4872-AAF6-4EE95397B2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17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anxiety:  An unpleasant emotional arousal in the face or threatening demands or dangers</a:t>
            </a:r>
          </a:p>
          <a:p>
            <a:r>
              <a:rPr lang="en-US" dirty="0"/>
              <a:t>Trait anxiety arises in response to a perceived threat but differs in intensity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0E70F-A742-4872-AAF6-4EE95397B2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44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BBF2-A31A-4AC4-AE09-BB80EBA875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TRAUMA AND TREATMENT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8C494-E16E-4403-9802-3F9C8BF3CF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Defiitions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7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0200-6106-4DC0-BAF1-7A372042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homeostasis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00349-FD46-4CE4-BCD7-6BB9E9466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tendency toward a relatively stable equilibrium between controllability and predictability </a:t>
            </a:r>
          </a:p>
        </p:txBody>
      </p:sp>
    </p:spTree>
    <p:extLst>
      <p:ext uri="{BB962C8B-B14F-4D97-AF65-F5344CB8AC3E}">
        <p14:creationId xmlns:p14="http://schemas.microsoft.com/office/powerpoint/2010/main" val="306489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D2345-1BBC-4D1B-ACA2-2CE25F5E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FB876-3876-4379-BF31-4B18C4705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Massive stresses lead to a different type of stress reaction.  It may be useful to conserve resources.</a:t>
            </a:r>
          </a:p>
          <a:p>
            <a:pPr marL="0" indent="0">
              <a:buNone/>
            </a:pPr>
            <a:r>
              <a:rPr lang="en-US" dirty="0"/>
              <a:t>	Natural tendency is for the organism to return to homeostasis</a:t>
            </a:r>
          </a:p>
          <a:p>
            <a:pPr marL="0" indent="0">
              <a:buNone/>
            </a:pPr>
            <a:r>
              <a:rPr lang="en-US" dirty="0"/>
              <a:t>	Adaptation to the stressor</a:t>
            </a:r>
          </a:p>
          <a:p>
            <a:pPr marL="0" indent="0">
              <a:buNone/>
            </a:pPr>
            <a:r>
              <a:rPr lang="en-US" dirty="0"/>
              <a:t>	Assimilation of the stressful event into one’s life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420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E9C63-A2E9-4EB2-8B2B-A189F014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C4830-6F5F-4FB1-92A6-844E46910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state of mental or emotional strain or tension resulting from adverse or very demanding circumstances</a:t>
            </a:r>
          </a:p>
        </p:txBody>
      </p:sp>
    </p:spTree>
    <p:extLst>
      <p:ext uri="{BB962C8B-B14F-4D97-AF65-F5344CB8AC3E}">
        <p14:creationId xmlns:p14="http://schemas.microsoft.com/office/powerpoint/2010/main" val="2348880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BD30-5035-44C2-9E9F-2B5B4D9A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Stress	disorder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F8C9C-F9DD-40B1-9E16-456D52055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form of stress.  It comes from </a:t>
            </a:r>
          </a:p>
          <a:p>
            <a:pPr lvl="1"/>
            <a:r>
              <a:rPr lang="en-US" dirty="0"/>
              <a:t>Demands and pressures of the </a:t>
            </a:r>
            <a:r>
              <a:rPr lang="en-US" u="sng" dirty="0"/>
              <a:t>recent past</a:t>
            </a:r>
            <a:r>
              <a:rPr lang="en-US" dirty="0"/>
              <a:t> and</a:t>
            </a:r>
          </a:p>
          <a:p>
            <a:pPr lvl="1"/>
            <a:r>
              <a:rPr lang="en-US" dirty="0"/>
              <a:t>Anticipated demands and pressures of the near future. 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Acute stress is often “thrilling” or exciting in small doses, but too much is exhausting</a:t>
            </a:r>
          </a:p>
        </p:txBody>
      </p:sp>
    </p:spTree>
    <p:extLst>
      <p:ext uri="{BB962C8B-B14F-4D97-AF65-F5344CB8AC3E}">
        <p14:creationId xmlns:p14="http://schemas.microsoft.com/office/powerpoint/2010/main" val="180636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02A01-741A-418C-A53E-3BB6198CF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PTSD (posttraumatic stress disorder)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95BA0-AB29-4BAA-B577-70785B362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Trauma and stress disorder that may develop after an event or ordeal in which death, severe physical harm or violence occurred or was threatened.  </a:t>
            </a:r>
          </a:p>
          <a:p>
            <a:r>
              <a:rPr lang="en-US" dirty="0"/>
              <a:t>Comorbid disorders:</a:t>
            </a:r>
          </a:p>
          <a:p>
            <a:pPr lvl="1"/>
            <a:r>
              <a:rPr lang="en-US" dirty="0"/>
              <a:t>Depression</a:t>
            </a:r>
          </a:p>
          <a:p>
            <a:pPr lvl="1"/>
            <a:r>
              <a:rPr lang="en-US" dirty="0"/>
              <a:t>Anxiety</a:t>
            </a:r>
          </a:p>
          <a:p>
            <a:pPr lvl="1"/>
            <a:r>
              <a:rPr lang="en-US" dirty="0"/>
              <a:t>Substance Abuse</a:t>
            </a:r>
          </a:p>
          <a:p>
            <a:pPr lvl="1"/>
            <a:r>
              <a:rPr lang="en-US" dirty="0"/>
              <a:t>DID (Dissociative Identity Disorder)</a:t>
            </a:r>
          </a:p>
        </p:txBody>
      </p:sp>
    </p:spTree>
    <p:extLst>
      <p:ext uri="{BB962C8B-B14F-4D97-AF65-F5344CB8AC3E}">
        <p14:creationId xmlns:p14="http://schemas.microsoft.com/office/powerpoint/2010/main" val="3673562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CAFD0-4D8E-4970-B1DC-5F9B9E139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6AF75-5BC2-4978-9B88-A2B649B67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deeply distressing or disturbing incident</a:t>
            </a:r>
          </a:p>
          <a:p>
            <a:r>
              <a:rPr lang="en-US" dirty="0"/>
              <a:t>A physical injury</a:t>
            </a:r>
          </a:p>
        </p:txBody>
      </p:sp>
    </p:spTree>
    <p:extLst>
      <p:ext uri="{BB962C8B-B14F-4D97-AF65-F5344CB8AC3E}">
        <p14:creationId xmlns:p14="http://schemas.microsoft.com/office/powerpoint/2010/main" val="1856899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1134-C163-4B34-9FFC-F639B6BF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Peritraumatic distress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420EF-BDE2-4DFC-841C-E1FACD093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Peritraumatic:  Occurring around the time of the trauma</a:t>
            </a:r>
          </a:p>
          <a:p>
            <a:r>
              <a:rPr lang="en-US" dirty="0"/>
              <a:t>Peritraumatic Distress:  emotional and physiological distress experienced during and immediately after a traumatic event.  It is associated with the development and severity of PTSD and related psychological disorders</a:t>
            </a:r>
          </a:p>
        </p:txBody>
      </p:sp>
    </p:spTree>
    <p:extLst>
      <p:ext uri="{BB962C8B-B14F-4D97-AF65-F5344CB8AC3E}">
        <p14:creationId xmlns:p14="http://schemas.microsoft.com/office/powerpoint/2010/main" val="221998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0F8B-A9CC-4FAA-B432-BE190F02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C-PTSD – Complex </a:t>
            </a:r>
            <a:r>
              <a:rPr lang="en-US" dirty="0" err="1"/>
              <a:t>ptsd</a:t>
            </a:r>
            <a:r>
              <a:rPr lang="en-US" dirty="0"/>
              <a:t> or complex trauma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EA9E2-894F-4020-957A-1ADAF30E9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Psychological disorder that can develop in response to prolonged, repeated experience of interpersonal trauma in a context where the person has little or no chance of escape</a:t>
            </a:r>
          </a:p>
        </p:txBody>
      </p:sp>
    </p:spTree>
    <p:extLst>
      <p:ext uri="{BB962C8B-B14F-4D97-AF65-F5344CB8AC3E}">
        <p14:creationId xmlns:p14="http://schemas.microsoft.com/office/powerpoint/2010/main" val="526036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97ED-911A-4A4C-996F-F5A2E30D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7A9E3-4280-4C07-A0C5-60FB97275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PTSD is a relatively new term.  </a:t>
            </a:r>
          </a:p>
          <a:p>
            <a:pPr lvl="1"/>
            <a:r>
              <a:rPr lang="en-US" dirty="0"/>
              <a:t>Has its roots in the Viet Nam Conflict</a:t>
            </a:r>
          </a:p>
          <a:p>
            <a:pPr lvl="1"/>
            <a:r>
              <a:rPr lang="en-US" dirty="0"/>
              <a:t>Previously called shell shock WWI</a:t>
            </a:r>
          </a:p>
          <a:p>
            <a:pPr lvl="1"/>
            <a:r>
              <a:rPr lang="en-US" dirty="0"/>
              <a:t>Battle fatigue WWII</a:t>
            </a:r>
          </a:p>
        </p:txBody>
      </p:sp>
    </p:spTree>
    <p:extLst>
      <p:ext uri="{BB962C8B-B14F-4D97-AF65-F5344CB8AC3E}">
        <p14:creationId xmlns:p14="http://schemas.microsoft.com/office/powerpoint/2010/main" val="263131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1FD0B-B55F-4ED9-999F-AEF5B41E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67464-2E7F-492E-9161-62D7D5DA7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reaction to abnormal event</a:t>
            </a:r>
          </a:p>
          <a:p>
            <a:pPr lvl="1"/>
            <a:r>
              <a:rPr lang="en-US" dirty="0"/>
              <a:t>Assumption:  the incident is abnormal</a:t>
            </a:r>
          </a:p>
          <a:p>
            <a:pPr lvl="1"/>
            <a:r>
              <a:rPr lang="en-US" dirty="0"/>
              <a:t>Assumption:  all reactions are within the normal response to the event</a:t>
            </a:r>
          </a:p>
          <a:p>
            <a:r>
              <a:rPr lang="en-US" dirty="0"/>
              <a:t>Normal response  that continues over an extended time period</a:t>
            </a:r>
          </a:p>
          <a:p>
            <a:pPr lvl="1"/>
            <a:r>
              <a:rPr lang="en-US" dirty="0"/>
              <a:t>Beyond its usefulness</a:t>
            </a:r>
          </a:p>
          <a:p>
            <a:pPr lvl="1"/>
            <a:r>
              <a:rPr lang="en-US" dirty="0"/>
              <a:t>May be considered a failure to recover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9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45F96-08CC-456B-9124-00CFF68B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831A0-12A7-43D1-97F8-9C942A504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PTSD is the result of incomplete mental processing</a:t>
            </a:r>
          </a:p>
          <a:p>
            <a:pPr lvl="1"/>
            <a:r>
              <a:rPr lang="en-US" dirty="0"/>
              <a:t>The response didn’t properly come to completion</a:t>
            </a:r>
          </a:p>
          <a:p>
            <a:pPr lvl="1"/>
            <a:r>
              <a:rPr lang="en-US" dirty="0"/>
              <a:t>Assumption is this is a normal learned response</a:t>
            </a:r>
          </a:p>
          <a:p>
            <a:pPr lvl="1"/>
            <a:r>
              <a:rPr lang="en-US" dirty="0"/>
              <a:t>Assumes that in PTSD the responses aren’t extinguished</a:t>
            </a:r>
          </a:p>
        </p:txBody>
      </p:sp>
    </p:spTree>
    <p:extLst>
      <p:ext uri="{BB962C8B-B14F-4D97-AF65-F5344CB8AC3E}">
        <p14:creationId xmlns:p14="http://schemas.microsoft.com/office/powerpoint/2010/main" val="2039473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FE81-8F4D-487D-BCFF-0D746206E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F983D-12EB-40D4-A412-482D9B9E2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Massive stresses lead to a different type of stress reaction.</a:t>
            </a:r>
          </a:p>
          <a:p>
            <a:pPr lvl="1"/>
            <a:r>
              <a:rPr lang="en-US" dirty="0"/>
              <a:t>The organism is naturally designed to return to homeostasis</a:t>
            </a:r>
          </a:p>
          <a:p>
            <a:pPr lvl="1"/>
            <a:r>
              <a:rPr lang="en-US" dirty="0"/>
              <a:t>Adaptation</a:t>
            </a:r>
          </a:p>
          <a:p>
            <a:pPr lvl="1"/>
            <a:r>
              <a:rPr lang="en-US" dirty="0"/>
              <a:t>Assimilation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32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B141-9AF4-446C-B876-5F107854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 to trauma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403EE-99F9-4163-8FA3-543FA2C99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Impact phase</a:t>
            </a:r>
          </a:p>
          <a:p>
            <a:pPr lvl="1"/>
            <a:r>
              <a:rPr lang="en-US" dirty="0"/>
              <a:t>Observable behaviors:  </a:t>
            </a:r>
          </a:p>
          <a:p>
            <a:pPr lvl="2"/>
            <a:r>
              <a:rPr lang="en-US" dirty="0"/>
              <a:t>Agitation</a:t>
            </a:r>
          </a:p>
          <a:p>
            <a:pPr lvl="2"/>
            <a:r>
              <a:rPr lang="en-US" dirty="0"/>
              <a:t>Stupor</a:t>
            </a:r>
          </a:p>
          <a:p>
            <a:pPr lvl="2"/>
            <a:r>
              <a:rPr lang="en-US" dirty="0"/>
              <a:t>Conversion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673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D448-1A8B-4910-BC49-C73BFA9A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A2E8F-C6D8-4CE7-A9E9-3658C89E7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Impact phase – cont.</a:t>
            </a:r>
          </a:p>
          <a:p>
            <a:r>
              <a:rPr lang="en-US" dirty="0"/>
              <a:t>Emotional or cognitive responses:</a:t>
            </a:r>
          </a:p>
          <a:p>
            <a:pPr lvl="1"/>
            <a:r>
              <a:rPr lang="en-US" dirty="0"/>
              <a:t>Anxiety</a:t>
            </a:r>
          </a:p>
          <a:p>
            <a:pPr lvl="1"/>
            <a:r>
              <a:rPr lang="en-US" dirty="0"/>
              <a:t>Panic</a:t>
            </a:r>
          </a:p>
          <a:p>
            <a:pPr lvl="1"/>
            <a:r>
              <a:rPr lang="en-US" dirty="0"/>
              <a:t>Confusion</a:t>
            </a:r>
          </a:p>
          <a:p>
            <a:pPr lvl="1"/>
            <a:r>
              <a:rPr lang="en-US" dirty="0"/>
              <a:t>Numbing</a:t>
            </a:r>
          </a:p>
        </p:txBody>
      </p:sp>
    </p:spTree>
    <p:extLst>
      <p:ext uri="{BB962C8B-B14F-4D97-AF65-F5344CB8AC3E}">
        <p14:creationId xmlns:p14="http://schemas.microsoft.com/office/powerpoint/2010/main" val="3370983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1800-75EE-40C9-B07E-7C38DD294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6F874-4A63-49A4-96C6-5DE318C33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Impact phase (continued)</a:t>
            </a:r>
          </a:p>
          <a:p>
            <a:r>
              <a:rPr lang="en-US" dirty="0"/>
              <a:t>Mental processes:</a:t>
            </a:r>
          </a:p>
          <a:p>
            <a:pPr lvl="1"/>
            <a:r>
              <a:rPr lang="en-US" dirty="0"/>
              <a:t>Denial</a:t>
            </a:r>
          </a:p>
          <a:p>
            <a:pPr lvl="1"/>
            <a:r>
              <a:rPr lang="en-US" dirty="0"/>
              <a:t>Defenses</a:t>
            </a:r>
          </a:p>
        </p:txBody>
      </p:sp>
    </p:spTree>
    <p:extLst>
      <p:ext uri="{BB962C8B-B14F-4D97-AF65-F5344CB8AC3E}">
        <p14:creationId xmlns:p14="http://schemas.microsoft.com/office/powerpoint/2010/main" val="286821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508E-8B4B-4403-A55D-05374148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1C2EA-031C-4B55-89C9-392BB65EE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/>
              <a:t>Posttrauma</a:t>
            </a:r>
            <a:r>
              <a:rPr lang="en-US" u="sng" dirty="0"/>
              <a:t> phase</a:t>
            </a:r>
          </a:p>
          <a:p>
            <a:r>
              <a:rPr lang="en-US" dirty="0"/>
              <a:t>Often shows distress for days and weeks</a:t>
            </a:r>
          </a:p>
          <a:p>
            <a:r>
              <a:rPr lang="en-US" dirty="0"/>
              <a:t>Intrusive symptoms appear within 48 hours</a:t>
            </a:r>
          </a:p>
          <a:p>
            <a:r>
              <a:rPr lang="en-US" dirty="0"/>
              <a:t>Survivors are judging themselves</a:t>
            </a:r>
          </a:p>
          <a:p>
            <a:pPr lvl="1"/>
            <a:r>
              <a:rPr lang="en-US" dirty="0"/>
              <a:t>May lead to negative beliefs about oneself and others</a:t>
            </a:r>
          </a:p>
          <a:p>
            <a:pPr lvl="1"/>
            <a:r>
              <a:rPr lang="en-US" dirty="0"/>
              <a:t>This has implications for treatment</a:t>
            </a:r>
          </a:p>
        </p:txBody>
      </p:sp>
    </p:spTree>
    <p:extLst>
      <p:ext uri="{BB962C8B-B14F-4D97-AF65-F5344CB8AC3E}">
        <p14:creationId xmlns:p14="http://schemas.microsoft.com/office/powerpoint/2010/main" val="3769742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914C-80F8-426E-A16F-9332C7B46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9E9F3-0BD2-4B75-A6CD-CF2F6A1A0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level of impairment prevents self-regulatory healing from occurring on other levels</a:t>
            </a:r>
          </a:p>
          <a:p>
            <a:r>
              <a:rPr lang="en-US" dirty="0"/>
              <a:t>Avoidance of the trauma (memories and cues) may prevent effective grieving</a:t>
            </a:r>
          </a:p>
          <a:p>
            <a:r>
              <a:rPr lang="en-US" dirty="0"/>
              <a:t>Mistrust and insecurity resulting from the trauma may get in the way of social interactions, interrupting support</a:t>
            </a:r>
          </a:p>
        </p:txBody>
      </p:sp>
    </p:spTree>
    <p:extLst>
      <p:ext uri="{BB962C8B-B14F-4D97-AF65-F5344CB8AC3E}">
        <p14:creationId xmlns:p14="http://schemas.microsoft.com/office/powerpoint/2010/main" val="1732325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3011-74D2-4DC4-AF96-FAA3D08F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81EDE-4B44-44FB-8430-40EEAFADE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symptoms subside in many survivors.</a:t>
            </a:r>
          </a:p>
          <a:p>
            <a:endParaRPr lang="en-US" dirty="0"/>
          </a:p>
          <a:p>
            <a:r>
              <a:rPr lang="en-US" dirty="0"/>
              <a:t>The key to developing PTSD appears to be in the intensity of the symptoms following the trauma</a:t>
            </a:r>
          </a:p>
          <a:p>
            <a:pPr lvl="1"/>
            <a:r>
              <a:rPr lang="en-US" dirty="0" err="1"/>
              <a:t>Intrustion</a:t>
            </a:r>
            <a:r>
              <a:rPr lang="en-US" dirty="0"/>
              <a:t>			State Anxiety</a:t>
            </a:r>
          </a:p>
          <a:p>
            <a:pPr lvl="1"/>
            <a:r>
              <a:rPr lang="en-US" dirty="0"/>
              <a:t>Avoidance			Depression</a:t>
            </a:r>
          </a:p>
        </p:txBody>
      </p:sp>
    </p:spTree>
    <p:extLst>
      <p:ext uri="{BB962C8B-B14F-4D97-AF65-F5344CB8AC3E}">
        <p14:creationId xmlns:p14="http://schemas.microsoft.com/office/powerpoint/2010/main" val="242507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72</TotalTime>
  <Words>593</Words>
  <Application>Microsoft Office PowerPoint</Application>
  <PresentationFormat>Widescreen</PresentationFormat>
  <Paragraphs>95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Tw Cen MT</vt:lpstr>
      <vt:lpstr>Circuit</vt:lpstr>
      <vt:lpstr>TRAUMA AND TREATMENT</vt:lpstr>
      <vt:lpstr>homeostasis</vt:lpstr>
      <vt:lpstr>Theory:</vt:lpstr>
      <vt:lpstr>STRESS </vt:lpstr>
      <vt:lpstr>Acute Stress disorder</vt:lpstr>
      <vt:lpstr>PTSD (posttraumatic stress disorder) </vt:lpstr>
      <vt:lpstr>trauma</vt:lpstr>
      <vt:lpstr>Peritraumatic distress</vt:lpstr>
      <vt:lpstr>C-PTSD – Complex ptsd or complex trauma </vt:lpstr>
      <vt:lpstr>PowerPoint Presentation</vt:lpstr>
      <vt:lpstr>theory</vt:lpstr>
      <vt:lpstr>Theory (cont.)</vt:lpstr>
      <vt:lpstr>theory</vt:lpstr>
      <vt:lpstr>Responses to trauma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AND TREATMENT</dc:title>
  <dc:creator>Janice</dc:creator>
  <cp:lastModifiedBy>Janice</cp:lastModifiedBy>
  <cp:revision>9</cp:revision>
  <dcterms:created xsi:type="dcterms:W3CDTF">2018-12-27T20:02:23Z</dcterms:created>
  <dcterms:modified xsi:type="dcterms:W3CDTF">2019-01-13T21:52:45Z</dcterms:modified>
</cp:coreProperties>
</file>